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81" r:id="rId4"/>
    <p:sldId id="277" r:id="rId5"/>
    <p:sldId id="278" r:id="rId6"/>
    <p:sldId id="279" r:id="rId7"/>
    <p:sldId id="280" r:id="rId8"/>
    <p:sldId id="260" r:id="rId9"/>
    <p:sldId id="262" r:id="rId10"/>
    <p:sldId id="264" r:id="rId11"/>
    <p:sldId id="257" r:id="rId12"/>
    <p:sldId id="259" r:id="rId13"/>
    <p:sldId id="258" r:id="rId14"/>
    <p:sldId id="261" r:id="rId15"/>
    <p:sldId id="276" r:id="rId16"/>
    <p:sldId id="273" r:id="rId17"/>
    <p:sldId id="282" r:id="rId18"/>
    <p:sldId id="272" r:id="rId19"/>
    <p:sldId id="284" r:id="rId20"/>
    <p:sldId id="283" r:id="rId21"/>
    <p:sldId id="286" r:id="rId22"/>
    <p:sldId id="285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276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BCB5-852B-4056-A1D0-EEA639B922D4}" type="datetimeFigureOut">
              <a:rPr lang="en-GB" smtClean="0"/>
              <a:t>23/05/2025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58F8B-F6C3-4C60-9020-31B2B1F39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303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BCB5-852B-4056-A1D0-EEA639B922D4}" type="datetimeFigureOut">
              <a:rPr lang="en-GB" smtClean="0"/>
              <a:t>23/05/2025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58F8B-F6C3-4C60-9020-31B2B1F39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268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BCB5-852B-4056-A1D0-EEA639B922D4}" type="datetimeFigureOut">
              <a:rPr lang="en-GB" smtClean="0"/>
              <a:t>23/05/2025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58F8B-F6C3-4C60-9020-31B2B1F39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0984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BCB5-852B-4056-A1D0-EEA639B922D4}" type="datetimeFigureOut">
              <a:rPr lang="en-GB" smtClean="0"/>
              <a:t>23/05/2025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58F8B-F6C3-4C60-9020-31B2B1F39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280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BCB5-852B-4056-A1D0-EEA639B922D4}" type="datetimeFigureOut">
              <a:rPr lang="en-GB" smtClean="0"/>
              <a:t>23/05/2025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58F8B-F6C3-4C60-9020-31B2B1F39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334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BCB5-852B-4056-A1D0-EEA639B922D4}" type="datetimeFigureOut">
              <a:rPr lang="en-GB" smtClean="0"/>
              <a:t>23/05/2025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58F8B-F6C3-4C60-9020-31B2B1F39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263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BCB5-852B-4056-A1D0-EEA639B922D4}" type="datetimeFigureOut">
              <a:rPr lang="en-GB" smtClean="0"/>
              <a:t>23/05/2025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58F8B-F6C3-4C60-9020-31B2B1F39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5415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BCB5-852B-4056-A1D0-EEA639B922D4}" type="datetimeFigureOut">
              <a:rPr lang="en-GB" smtClean="0"/>
              <a:t>23/05/2025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58F8B-F6C3-4C60-9020-31B2B1F39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958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BCB5-852B-4056-A1D0-EEA639B922D4}" type="datetimeFigureOut">
              <a:rPr lang="en-GB" smtClean="0"/>
              <a:t>23/05/2025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58F8B-F6C3-4C60-9020-31B2B1F39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092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BCB5-852B-4056-A1D0-EEA639B922D4}" type="datetimeFigureOut">
              <a:rPr lang="en-GB" smtClean="0"/>
              <a:t>23/05/2025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58F8B-F6C3-4C60-9020-31B2B1F39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2464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BCB5-852B-4056-A1D0-EEA639B922D4}" type="datetimeFigureOut">
              <a:rPr lang="en-GB" smtClean="0"/>
              <a:t>23/05/2025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58F8B-F6C3-4C60-9020-31B2B1F39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869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CBCB5-852B-4056-A1D0-EEA639B922D4}" type="datetimeFigureOut">
              <a:rPr lang="en-GB" smtClean="0"/>
              <a:t>23/05/2025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58F8B-F6C3-4C60-9020-31B2B1F39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336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113" y="27054"/>
            <a:ext cx="9189189" cy="5131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2564904"/>
            <a:ext cx="7772400" cy="1470025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Rehabilitation for persons with SCI in Africa: Rural Perspective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5589240"/>
            <a:ext cx="6944816" cy="1152128"/>
          </a:xfrm>
        </p:spPr>
        <p:txBody>
          <a:bodyPr/>
          <a:lstStyle/>
          <a:p>
            <a:r>
              <a:rPr lang="en-GB" b="1" dirty="0" smtClean="0">
                <a:solidFill>
                  <a:schemeClr val="tx1"/>
                </a:solidFill>
              </a:rPr>
              <a:t>Dr </a:t>
            </a:r>
            <a:r>
              <a:rPr lang="en-GB" b="1" dirty="0" err="1" smtClean="0">
                <a:solidFill>
                  <a:schemeClr val="tx1"/>
                </a:solidFill>
              </a:rPr>
              <a:t>Haleluya</a:t>
            </a:r>
            <a:r>
              <a:rPr lang="en-GB" b="1" dirty="0" smtClean="0">
                <a:solidFill>
                  <a:schemeClr val="tx1"/>
                </a:solidFill>
              </a:rPr>
              <a:t> Moshi</a:t>
            </a:r>
          </a:p>
          <a:p>
            <a:r>
              <a:rPr lang="en-GB" sz="2400" b="1" i="1" dirty="0" smtClean="0">
                <a:solidFill>
                  <a:schemeClr val="tx1"/>
                </a:solidFill>
              </a:rPr>
              <a:t>Kilimanjaro </a:t>
            </a:r>
            <a:r>
              <a:rPr lang="en-GB" sz="2400" b="1" i="1" dirty="0" err="1" smtClean="0">
                <a:solidFill>
                  <a:schemeClr val="tx1"/>
                </a:solidFill>
              </a:rPr>
              <a:t>Christiam</a:t>
            </a:r>
            <a:r>
              <a:rPr lang="en-GB" sz="2400" b="1" i="1" dirty="0" smtClean="0">
                <a:solidFill>
                  <a:schemeClr val="tx1"/>
                </a:solidFill>
              </a:rPr>
              <a:t> Medical Centre and University</a:t>
            </a:r>
            <a:endParaRPr lang="en-GB" sz="2400" b="1" i="1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4" t="20194" r="45189" b="8086"/>
          <a:stretch/>
        </p:blipFill>
        <p:spPr bwMode="auto">
          <a:xfrm>
            <a:off x="251520" y="48407"/>
            <a:ext cx="2109297" cy="2213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ttps://kcmuco.ac.tz/wp-content/uploads/2024/02/kcmc-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584" y="48407"/>
            <a:ext cx="3744416" cy="2246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15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3744416" cy="1143000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/>
            </a:r>
            <a:br>
              <a:rPr lang="en-GB" b="1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124744"/>
            <a:ext cx="3744416" cy="5544616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marL="0" indent="0">
              <a:buNone/>
            </a:pPr>
            <a:r>
              <a:rPr lang="en-GB" sz="4000" b="1" dirty="0" smtClean="0"/>
              <a:t>Zimbabwe</a:t>
            </a:r>
          </a:p>
          <a:p>
            <a:endParaRPr lang="en-GB" b="1" dirty="0" smtClean="0"/>
          </a:p>
          <a:p>
            <a:r>
              <a:rPr lang="en-GB" b="1" dirty="0" smtClean="0"/>
              <a:t>RUWA Rehabilitation Centre:</a:t>
            </a:r>
            <a:r>
              <a:rPr lang="en-GB" dirty="0" smtClean="0"/>
              <a:t> A 52-beds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7944" y="26166"/>
            <a:ext cx="5060032" cy="3762874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txBody>
          <a:bodyPr/>
          <a:lstStyle/>
          <a:p>
            <a:pPr marL="0" indent="0">
              <a:buNone/>
            </a:pPr>
            <a:r>
              <a:rPr lang="en-GB" sz="4000" b="1" dirty="0" smtClean="0"/>
              <a:t>Namibia</a:t>
            </a:r>
          </a:p>
          <a:p>
            <a:endParaRPr lang="en-GB" b="1" dirty="0"/>
          </a:p>
          <a:p>
            <a:r>
              <a:rPr lang="en-GB" b="1" dirty="0" smtClean="0"/>
              <a:t>Windhoek </a:t>
            </a:r>
            <a:r>
              <a:rPr lang="en-GB" b="1" dirty="0"/>
              <a:t>Central Hospital:</a:t>
            </a:r>
            <a:r>
              <a:rPr lang="en-GB" dirty="0"/>
              <a:t> Offers 19 beds dedicated to spinal cord injury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9834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en-GB" sz="3600" b="1" dirty="0"/>
              <a:t>The National Spinal Injury Referral Hospital (NSIRH</a:t>
            </a:r>
            <a:r>
              <a:rPr lang="en-GB" sz="3600" b="1" dirty="0" smtClean="0"/>
              <a:t>) – Kenya: </a:t>
            </a:r>
            <a:r>
              <a:rPr lang="en-GB" sz="3600" dirty="0" smtClean="0"/>
              <a:t>33 beds</a:t>
            </a:r>
            <a:endParaRPr lang="en-GB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1" t="21395" r="50597" b="22268"/>
          <a:stretch/>
        </p:blipFill>
        <p:spPr bwMode="auto">
          <a:xfrm>
            <a:off x="460367" y="1196752"/>
            <a:ext cx="8000065" cy="5661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177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37" y="1419"/>
            <a:ext cx="5964595" cy="3591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782" y="3356992"/>
            <a:ext cx="5977208" cy="3483323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940152" y="0"/>
            <a:ext cx="3203848" cy="2873278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Kilimanjaro Christian Medical Centre</a:t>
            </a:r>
            <a:br>
              <a:rPr lang="en-GB" sz="3600" b="1" dirty="0" smtClean="0"/>
            </a:br>
            <a:endParaRPr lang="en-GB" sz="36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39" y="3429000"/>
            <a:ext cx="2176462" cy="342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751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8712968" cy="1417638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The </a:t>
            </a:r>
            <a:r>
              <a:rPr lang="en-GB" sz="3600" b="1" dirty="0" err="1" smtClean="0"/>
              <a:t>Orthopedic</a:t>
            </a:r>
            <a:r>
              <a:rPr lang="en-GB" sz="3600" b="1" dirty="0" smtClean="0"/>
              <a:t> Rehabilitation Unit (ORU) at Kilimanjaro Christian Medical Centre</a:t>
            </a:r>
            <a:endParaRPr lang="en-GB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600200"/>
            <a:ext cx="8579296" cy="5257800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24 beds for stabilised persons</a:t>
            </a:r>
          </a:p>
          <a:p>
            <a:r>
              <a:rPr lang="en-GB" dirty="0" smtClean="0"/>
              <a:t>For </a:t>
            </a:r>
            <a:r>
              <a:rPr lang="en-GB" b="1" i="1" dirty="0" smtClean="0"/>
              <a:t>active</a:t>
            </a:r>
            <a:r>
              <a:rPr lang="en-GB" dirty="0" smtClean="0"/>
              <a:t> rehabilitation </a:t>
            </a:r>
          </a:p>
          <a:p>
            <a:r>
              <a:rPr lang="en-GB" dirty="0" smtClean="0"/>
              <a:t>Strength: Multidisciplinary </a:t>
            </a:r>
            <a:r>
              <a:rPr lang="en-GB" b="1" i="1" dirty="0" smtClean="0"/>
              <a:t>weekly ward </a:t>
            </a:r>
            <a:r>
              <a:rPr lang="en-GB" dirty="0" smtClean="0"/>
              <a:t>round</a:t>
            </a:r>
          </a:p>
          <a:p>
            <a:pPr lvl="1"/>
            <a:r>
              <a:rPr lang="en-GB" dirty="0" smtClean="0"/>
              <a:t>Senior Occupational therapist</a:t>
            </a:r>
          </a:p>
          <a:p>
            <a:pPr lvl="1"/>
            <a:r>
              <a:rPr lang="en-GB" dirty="0" smtClean="0"/>
              <a:t>Senior Physiotherapist</a:t>
            </a:r>
          </a:p>
          <a:p>
            <a:pPr lvl="1"/>
            <a:r>
              <a:rPr lang="en-GB" dirty="0" smtClean="0"/>
              <a:t>Nurse in charge</a:t>
            </a:r>
          </a:p>
          <a:p>
            <a:pPr lvl="1"/>
            <a:r>
              <a:rPr lang="en-GB" dirty="0" err="1" smtClean="0"/>
              <a:t>Orthopedic</a:t>
            </a:r>
            <a:r>
              <a:rPr lang="en-GB" dirty="0" smtClean="0"/>
              <a:t> surgeon</a:t>
            </a:r>
          </a:p>
          <a:p>
            <a:pPr lvl="1"/>
            <a:r>
              <a:rPr lang="en-GB" dirty="0" smtClean="0"/>
              <a:t>Neurologist</a:t>
            </a:r>
          </a:p>
          <a:p>
            <a:pPr lvl="1"/>
            <a:r>
              <a:rPr lang="en-GB" dirty="0" smtClean="0"/>
              <a:t>Neurosurgeon</a:t>
            </a:r>
          </a:p>
          <a:p>
            <a:pPr lvl="1"/>
            <a:r>
              <a:rPr lang="en-GB" dirty="0" smtClean="0"/>
              <a:t>Wheelchair technologist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Psychologist (on and off)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Urologist (on and off)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3516493"/>
            <a:ext cx="4788024" cy="2792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673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" t="23067" r="35971" b="7801"/>
          <a:stretch/>
        </p:blipFill>
        <p:spPr bwMode="auto">
          <a:xfrm>
            <a:off x="3868083" y="3532042"/>
            <a:ext cx="5259893" cy="33081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504" y="0"/>
            <a:ext cx="4464496" cy="2160240"/>
          </a:xfrm>
        </p:spPr>
        <p:txBody>
          <a:bodyPr>
            <a:noAutofit/>
          </a:bodyPr>
          <a:lstStyle/>
          <a:p>
            <a:r>
              <a:rPr lang="en-GB" sz="3600" dirty="0" smtClean="0"/>
              <a:t>Comprehensive Community Based Rehabilitation - Tanzania</a:t>
            </a:r>
            <a:endParaRPr lang="en-GB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4644008" cy="685800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Supports all with any form of disability in the community countrywide.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Visual, reproductive health, children, adult, cognitive, physical….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Economic struggles from time to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Priority seems to be children with Disability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SCI like a drop in the sea of so many other needs of persons with disability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839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What expertise and services available in these </a:t>
            </a:r>
            <a:r>
              <a:rPr lang="en-GB" dirty="0" err="1" smtClean="0"/>
              <a:t>centers</a:t>
            </a:r>
            <a:r>
              <a:rPr lang="en-GB" dirty="0" smtClean="0"/>
              <a:t> </a:t>
            </a:r>
            <a:r>
              <a:rPr lang="en-GB" dirty="0"/>
              <a:t>?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0" t="23937" r="28754" b="13257"/>
          <a:stretch/>
        </p:blipFill>
        <p:spPr bwMode="auto">
          <a:xfrm>
            <a:off x="971600" y="1340768"/>
            <a:ext cx="6840760" cy="540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488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136904" cy="1512168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rgbClr val="C00000"/>
                </a:solidFill>
              </a:rPr>
              <a:t>Where are the majority of people and where are the majority of rehabilitation services?</a:t>
            </a:r>
            <a:br>
              <a:rPr lang="en-GB" sz="3600" b="1" dirty="0">
                <a:solidFill>
                  <a:srgbClr val="C00000"/>
                </a:solidFill>
              </a:rPr>
            </a:br>
            <a:r>
              <a:rPr lang="en-GB" sz="2700" b="1" i="1" dirty="0" smtClean="0"/>
              <a:t>Flip the Pyramid for rehabilitation services?</a:t>
            </a:r>
            <a:endParaRPr lang="en-GB" sz="2700" b="1" i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8" t="23158" r="41184" b="14947"/>
          <a:stretch/>
        </p:blipFill>
        <p:spPr bwMode="auto">
          <a:xfrm>
            <a:off x="5113918" y="3429000"/>
            <a:ext cx="4030082" cy="3385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7" t="30220" r="38707" b="6226"/>
          <a:stretch/>
        </p:blipFill>
        <p:spPr bwMode="auto">
          <a:xfrm>
            <a:off x="107504" y="2276872"/>
            <a:ext cx="5326646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05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Is our Rehabilitation Service successful?</a:t>
            </a:r>
            <a:endParaRPr lang="en-GB" b="1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6" t="19512" r="29664" b="7968"/>
          <a:stretch/>
        </p:blipFill>
        <p:spPr bwMode="auto">
          <a:xfrm>
            <a:off x="24056" y="1052736"/>
            <a:ext cx="5544616" cy="5464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3995936" y="4005064"/>
            <a:ext cx="914400" cy="770384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 smtClean="0">
                <a:solidFill>
                  <a:schemeClr val="tx1">
                    <a:alpha val="99000"/>
                  </a:schemeClr>
                </a:solidFill>
              </a:rPr>
              <a:t>SCI related consequences</a:t>
            </a:r>
            <a:endParaRPr lang="en-GB" sz="1000" b="1" dirty="0">
              <a:solidFill>
                <a:schemeClr val="tx1">
                  <a:alpha val="99000"/>
                </a:scheme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7" t="20631" r="30210" b="10530"/>
          <a:stretch/>
        </p:blipFill>
        <p:spPr bwMode="auto">
          <a:xfrm>
            <a:off x="5164518" y="3429000"/>
            <a:ext cx="3883768" cy="31427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150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8496"/>
            <a:ext cx="5040560" cy="1143000"/>
          </a:xfrm>
        </p:spPr>
        <p:txBody>
          <a:bodyPr/>
          <a:lstStyle/>
          <a:p>
            <a:r>
              <a:rPr lang="en-GB" b="1" dirty="0" smtClean="0"/>
              <a:t>Way Forward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28" y="980728"/>
            <a:ext cx="5832648" cy="5141168"/>
          </a:xfrm>
        </p:spPr>
        <p:txBody>
          <a:bodyPr>
            <a:normAutofit/>
          </a:bodyPr>
          <a:lstStyle/>
          <a:p>
            <a:r>
              <a:rPr lang="en-GB" dirty="0" smtClean="0"/>
              <a:t>Advocacy for more SCI rehabilitation services at primary healthcare where the majority of the needs are. </a:t>
            </a:r>
          </a:p>
          <a:p>
            <a:pPr marL="0" indent="0">
              <a:buNone/>
            </a:pPr>
            <a:endParaRPr lang="en-GB" dirty="0"/>
          </a:p>
          <a:p>
            <a:endParaRPr lang="en-GB" b="1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" t="33761" r="26434" b="10732"/>
          <a:stretch/>
        </p:blipFill>
        <p:spPr bwMode="auto">
          <a:xfrm>
            <a:off x="323528" y="3140968"/>
            <a:ext cx="8052208" cy="353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9" t="29557" r="34203" b="16408"/>
          <a:stretch/>
        </p:blipFill>
        <p:spPr bwMode="auto">
          <a:xfrm>
            <a:off x="5749206" y="31006"/>
            <a:ext cx="3394793" cy="2473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84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0072" y="766"/>
            <a:ext cx="3588576" cy="1143000"/>
          </a:xfrm>
        </p:spPr>
        <p:txBody>
          <a:bodyPr/>
          <a:lstStyle/>
          <a:p>
            <a:r>
              <a:rPr lang="en-GB" b="1" dirty="0" smtClean="0"/>
              <a:t>Way Forward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8024" y="1600200"/>
            <a:ext cx="3898776" cy="4525963"/>
          </a:xfrm>
        </p:spPr>
        <p:txBody>
          <a:bodyPr>
            <a:normAutofit/>
          </a:bodyPr>
          <a:lstStyle/>
          <a:p>
            <a:r>
              <a:rPr lang="en-GB" dirty="0" smtClean="0"/>
              <a:t>Tele/Digital Rehabilitation …are we there yet?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8" t="29474" r="31526" b="22105"/>
          <a:stretch/>
        </p:blipFill>
        <p:spPr bwMode="auto">
          <a:xfrm>
            <a:off x="2987825" y="3068960"/>
            <a:ext cx="6156176" cy="3789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6" t="34667" r="46947" b="16954"/>
          <a:stretch/>
        </p:blipFill>
        <p:spPr bwMode="auto">
          <a:xfrm>
            <a:off x="51515" y="13120"/>
            <a:ext cx="4862807" cy="3631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5180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en-GB" sz="4000" b="1" dirty="0" smtClean="0"/>
              <a:t>Rehabilitation (WHO Definition)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96752"/>
            <a:ext cx="8263288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Rehabilitation</a:t>
            </a:r>
            <a:r>
              <a:rPr lang="en-GB" dirty="0"/>
              <a:t> </a:t>
            </a:r>
            <a:r>
              <a:rPr lang="en-GB" sz="2600" dirty="0"/>
              <a:t>is a health service for people who experience a decline in their functioning due to an illness, injury, surgery, disability or age. Its primary goal is </a:t>
            </a:r>
            <a:r>
              <a:rPr lang="en-GB" sz="2600" dirty="0" smtClean="0"/>
              <a:t>to:</a:t>
            </a:r>
          </a:p>
          <a:p>
            <a:pPr marL="0" indent="0">
              <a:buNone/>
            </a:pPr>
            <a:r>
              <a:rPr lang="en-GB" sz="2600" b="1" dirty="0" smtClean="0"/>
              <a:t> </a:t>
            </a:r>
            <a:r>
              <a:rPr lang="en-GB" sz="2600" b="1" dirty="0"/>
              <a:t>help regain, maintain or improve functioning so the person can lead an independent and fulfilling live</a:t>
            </a:r>
          </a:p>
        </p:txBody>
      </p:sp>
    </p:spTree>
    <p:extLst>
      <p:ext uri="{BB962C8B-B14F-4D97-AF65-F5344CB8AC3E}">
        <p14:creationId xmlns:p14="http://schemas.microsoft.com/office/powerpoint/2010/main" val="2500109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5330" y="0"/>
            <a:ext cx="4536504" cy="1143000"/>
          </a:xfrm>
        </p:spPr>
        <p:txBody>
          <a:bodyPr/>
          <a:lstStyle/>
          <a:p>
            <a:r>
              <a:rPr lang="en-GB" b="1" dirty="0" smtClean="0"/>
              <a:t>Way Forward</a:t>
            </a:r>
            <a:endParaRPr lang="en-GB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Are truly rehabilitation services unaffordable in the rural resource constrained areas or it is a matter of prioritization of things?</a:t>
            </a:r>
            <a:endParaRPr lang="en-GB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9" t="30737" r="34000" b="19366"/>
          <a:stretch/>
        </p:blipFill>
        <p:spPr bwMode="auto">
          <a:xfrm>
            <a:off x="133888" y="158295"/>
            <a:ext cx="4294096" cy="2870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" t="23439" r="20185" b="12292"/>
          <a:stretch/>
        </p:blipFill>
        <p:spPr bwMode="auto">
          <a:xfrm>
            <a:off x="3634621" y="4221088"/>
            <a:ext cx="5443680" cy="2560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49419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6305"/>
            <a:ext cx="8229600" cy="1143000"/>
          </a:xfrm>
        </p:spPr>
        <p:txBody>
          <a:bodyPr/>
          <a:lstStyle/>
          <a:p>
            <a:r>
              <a:rPr lang="en-GB" dirty="0" smtClean="0"/>
              <a:t>Accessibility, whose responsibility?</a:t>
            </a:r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7" t="24493" r="3614" b="16232"/>
          <a:stretch/>
        </p:blipFill>
        <p:spPr bwMode="auto">
          <a:xfrm>
            <a:off x="0" y="4002661"/>
            <a:ext cx="4752528" cy="26663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179305"/>
            <a:ext cx="5340965" cy="3003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17032"/>
            <a:ext cx="4487416" cy="3237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7" t="3756" r="5963" b="8544"/>
          <a:stretch/>
        </p:blipFill>
        <p:spPr>
          <a:xfrm>
            <a:off x="18075" y="980728"/>
            <a:ext cx="3863344" cy="3170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7994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6" t="29508" r="39473" b="14348"/>
          <a:stretch/>
        </p:blipFill>
        <p:spPr bwMode="auto">
          <a:xfrm>
            <a:off x="1259632" y="161253"/>
            <a:ext cx="6696744" cy="66967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3416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journey is complex and everyone at own pace</a:t>
            </a:r>
            <a:endParaRPr lang="en-GB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8" t="18874" r="18658" b="19665"/>
          <a:stretch/>
        </p:blipFill>
        <p:spPr bwMode="auto">
          <a:xfrm>
            <a:off x="1259632" y="1556792"/>
            <a:ext cx="6984776" cy="4852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2793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8" t="28550" r="35842" b="15073"/>
          <a:stretch/>
        </p:blipFill>
        <p:spPr bwMode="auto">
          <a:xfrm>
            <a:off x="107504" y="32759"/>
            <a:ext cx="7920880" cy="45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1" t="41594" r="37282" b="36522"/>
          <a:stretch/>
        </p:blipFill>
        <p:spPr bwMode="auto">
          <a:xfrm>
            <a:off x="75454" y="4653136"/>
            <a:ext cx="8926103" cy="205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40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" t="17971" r="25000" b="11014"/>
          <a:stretch/>
        </p:blipFill>
        <p:spPr bwMode="auto">
          <a:xfrm>
            <a:off x="0" y="0"/>
            <a:ext cx="8925339" cy="487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0" t="57536" r="25000" b="21232"/>
          <a:stretch/>
        </p:blipFill>
        <p:spPr bwMode="auto">
          <a:xfrm>
            <a:off x="0" y="4870174"/>
            <a:ext cx="9094148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97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4" t="43701" r="34559" b="34558"/>
          <a:stretch/>
        </p:blipFill>
        <p:spPr bwMode="auto">
          <a:xfrm>
            <a:off x="251520" y="1988840"/>
            <a:ext cx="8800971" cy="180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0" t="54783" r="37038" b="21014"/>
          <a:stretch/>
        </p:blipFill>
        <p:spPr bwMode="auto">
          <a:xfrm>
            <a:off x="395536" y="188640"/>
            <a:ext cx="6997148" cy="165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4" t="45942" r="12500" b="36377"/>
          <a:stretch/>
        </p:blipFill>
        <p:spPr bwMode="auto">
          <a:xfrm>
            <a:off x="395536" y="3501008"/>
            <a:ext cx="8424936" cy="1096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0" t="74348" r="79838" b="12826"/>
          <a:stretch/>
        </p:blipFill>
        <p:spPr bwMode="auto">
          <a:xfrm>
            <a:off x="0" y="4239647"/>
            <a:ext cx="1779104" cy="879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9" t="29855" r="8343" b="48950"/>
          <a:stretch/>
        </p:blipFill>
        <p:spPr bwMode="auto">
          <a:xfrm>
            <a:off x="0" y="5085184"/>
            <a:ext cx="9036496" cy="168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055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266" y="1600200"/>
            <a:ext cx="8892480" cy="5141168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In both countries, sexual dysfunction (55% – 57%), pain (48% – 49%), spasticity (41% – 42%) and bladder dysfunction (27% – 60%) emerged as the predominant secondary medical </a:t>
            </a:r>
            <a:r>
              <a:rPr lang="en-GB" dirty="0" smtClean="0"/>
              <a:t>complications</a:t>
            </a:r>
          </a:p>
          <a:p>
            <a:endParaRPr lang="en-GB" dirty="0"/>
          </a:p>
          <a:p>
            <a:r>
              <a:rPr lang="en-GB" dirty="0" smtClean="0"/>
              <a:t>Both </a:t>
            </a:r>
            <a:r>
              <a:rPr lang="en-GB" dirty="0"/>
              <a:t>countries experienced similar overlaps in prevalent activity limitations and participation restrictions, including standing unsupported, </a:t>
            </a:r>
            <a:r>
              <a:rPr lang="en-GB" b="1" dirty="0">
                <a:solidFill>
                  <a:srgbClr val="FF0000"/>
                </a:solidFill>
              </a:rPr>
              <a:t>using the toilet, bladder and bowel impairments, using public transport and reaching destinations. 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en-GB" dirty="0"/>
          </a:p>
          <a:p>
            <a:r>
              <a:rPr lang="en-GB" dirty="0" smtClean="0"/>
              <a:t>The Kenyan </a:t>
            </a:r>
            <a:r>
              <a:rPr lang="en-GB" dirty="0"/>
              <a:t>cohort showed significantly higher prevalence rates compared to the South African cohort for challenges related to </a:t>
            </a:r>
            <a:r>
              <a:rPr lang="en-GB" dirty="0">
                <a:solidFill>
                  <a:srgbClr val="FF0000"/>
                </a:solidFill>
              </a:rPr>
              <a:t>carrying out daily routines, getting to destinations and using public transportation</a:t>
            </a:r>
            <a:r>
              <a:rPr lang="en-GB" dirty="0"/>
              <a:t>, while maintaining intimate relationships was more prevalent in South Africa.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5218" r="4266" b="59710"/>
          <a:stretch/>
        </p:blipFill>
        <p:spPr bwMode="auto">
          <a:xfrm>
            <a:off x="176266" y="188640"/>
            <a:ext cx="8892480" cy="106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976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South Africa &gt; 13 Centres dedicated to SCI Rehabilitation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79512" y="2174874"/>
            <a:ext cx="4317876" cy="4566493"/>
          </a:xfrm>
        </p:spPr>
        <p:txBody>
          <a:bodyPr>
            <a:normAutofit lnSpcReduction="10000"/>
          </a:bodyPr>
          <a:lstStyle/>
          <a:p>
            <a:r>
              <a:rPr lang="en-GB" b="1" dirty="0" smtClean="0">
                <a:solidFill>
                  <a:srgbClr val="00B050"/>
                </a:solidFill>
              </a:rPr>
              <a:t>Western Cape (Cape Town)</a:t>
            </a:r>
            <a:endParaRPr lang="en-GB" dirty="0" smtClean="0">
              <a:solidFill>
                <a:srgbClr val="00B050"/>
              </a:solidFill>
            </a:endParaRPr>
          </a:p>
          <a:p>
            <a:pPr lvl="1"/>
            <a:r>
              <a:rPr lang="en-GB" b="1" dirty="0" smtClean="0"/>
              <a:t>Western Cape Rehabilitation Centre – bed capacity 156</a:t>
            </a:r>
            <a:r>
              <a:rPr lang="en-GB" dirty="0" smtClean="0"/>
              <a:t> </a:t>
            </a:r>
          </a:p>
          <a:p>
            <a:pPr lvl="1"/>
            <a:r>
              <a:rPr lang="en-GB" b="1" dirty="0" smtClean="0"/>
              <a:t>Life Vincent </a:t>
            </a:r>
            <a:r>
              <a:rPr lang="en-GB" b="1" dirty="0" err="1" smtClean="0"/>
              <a:t>Pallotti</a:t>
            </a:r>
            <a:r>
              <a:rPr lang="en-GB" b="1" dirty="0" smtClean="0"/>
              <a:t> Hospital</a:t>
            </a:r>
          </a:p>
          <a:p>
            <a:pPr marL="457200" lvl="1" indent="0">
              <a:buNone/>
            </a:pPr>
            <a:endParaRPr lang="en-GB" b="1" dirty="0" smtClean="0"/>
          </a:p>
          <a:p>
            <a:r>
              <a:rPr lang="en-GB" b="1" dirty="0" smtClean="0">
                <a:solidFill>
                  <a:srgbClr val="00B0F0"/>
                </a:solidFill>
              </a:rPr>
              <a:t>Gauteng</a:t>
            </a:r>
            <a:endParaRPr lang="en-GB" dirty="0" smtClean="0">
              <a:solidFill>
                <a:srgbClr val="00B0F0"/>
              </a:solidFill>
            </a:endParaRPr>
          </a:p>
          <a:p>
            <a:pPr lvl="1"/>
            <a:r>
              <a:rPr lang="en-GB" b="1" dirty="0" smtClean="0"/>
              <a:t>Tshwane Rehabilitation Hospital (Pretoria)</a:t>
            </a:r>
            <a:r>
              <a:rPr lang="en-GB" dirty="0" smtClean="0"/>
              <a:t> </a:t>
            </a:r>
          </a:p>
          <a:p>
            <a:pPr lvl="1"/>
            <a:r>
              <a:rPr lang="en-GB" b="1" dirty="0" smtClean="0"/>
              <a:t>Life </a:t>
            </a:r>
            <a:r>
              <a:rPr lang="en-GB" b="1" dirty="0" err="1" smtClean="0"/>
              <a:t>Riverfield</a:t>
            </a:r>
            <a:r>
              <a:rPr lang="en-GB" b="1" dirty="0" smtClean="0"/>
              <a:t> Lodge (Johannesburg)</a:t>
            </a:r>
            <a:r>
              <a:rPr lang="en-GB" dirty="0" smtClean="0"/>
              <a:t> </a:t>
            </a:r>
          </a:p>
          <a:p>
            <a:pPr lvl="1"/>
            <a:r>
              <a:rPr lang="en-GB" b="1" dirty="0" err="1" smtClean="0"/>
              <a:t>Netcare</a:t>
            </a:r>
            <a:r>
              <a:rPr lang="en-GB" b="1" dirty="0" smtClean="0"/>
              <a:t> Rehabilitation Hospital (Johannesburg)</a:t>
            </a:r>
            <a:r>
              <a:rPr lang="en-GB" dirty="0" smtClean="0"/>
              <a:t> </a:t>
            </a:r>
          </a:p>
          <a:p>
            <a:pPr lvl="1"/>
            <a:r>
              <a:rPr lang="en-GB" b="1" dirty="0" err="1" smtClean="0"/>
              <a:t>Mediclinic</a:t>
            </a:r>
            <a:r>
              <a:rPr lang="en-GB" b="1" dirty="0" smtClean="0"/>
              <a:t> </a:t>
            </a:r>
            <a:r>
              <a:rPr lang="en-GB" b="1" dirty="0" err="1" smtClean="0"/>
              <a:t>Muelmed</a:t>
            </a:r>
            <a:r>
              <a:rPr lang="en-GB" b="1" dirty="0" smtClean="0"/>
              <a:t> (Pretoria)</a:t>
            </a:r>
            <a:r>
              <a:rPr lang="en-GB" dirty="0" smtClean="0"/>
              <a:t> </a:t>
            </a:r>
          </a:p>
          <a:p>
            <a:endParaRPr lang="en-GB" b="1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319463" cy="4494485"/>
          </a:xfrm>
        </p:spPr>
        <p:txBody>
          <a:bodyPr/>
          <a:lstStyle/>
          <a:p>
            <a:r>
              <a:rPr lang="en-GB" b="1" dirty="0" smtClean="0">
                <a:solidFill>
                  <a:srgbClr val="C00000"/>
                </a:solidFill>
              </a:rPr>
              <a:t>KwaZulu-Natal (Durban)</a:t>
            </a:r>
            <a:endParaRPr lang="en-GB" dirty="0" smtClean="0">
              <a:solidFill>
                <a:srgbClr val="C00000"/>
              </a:solidFill>
            </a:endParaRPr>
          </a:p>
          <a:p>
            <a:pPr lvl="1"/>
            <a:r>
              <a:rPr lang="en-GB" b="1" dirty="0" smtClean="0"/>
              <a:t>Life </a:t>
            </a:r>
            <a:r>
              <a:rPr lang="en-GB" b="1" dirty="0" err="1" smtClean="0"/>
              <a:t>Entabeni</a:t>
            </a:r>
            <a:r>
              <a:rPr lang="en-GB" b="1" dirty="0" smtClean="0"/>
              <a:t> Hospital</a:t>
            </a:r>
            <a:r>
              <a:rPr lang="en-GB" dirty="0" smtClean="0"/>
              <a:t> </a:t>
            </a:r>
          </a:p>
          <a:p>
            <a:pPr lvl="1"/>
            <a:r>
              <a:rPr lang="en-GB" b="1" dirty="0" smtClean="0"/>
              <a:t>Eastern Cape (East London)</a:t>
            </a:r>
            <a:endParaRPr lang="en-GB" dirty="0" smtClean="0"/>
          </a:p>
          <a:p>
            <a:pPr lvl="1"/>
            <a:r>
              <a:rPr lang="en-GB" b="1" dirty="0" smtClean="0"/>
              <a:t>Frere Hospital</a:t>
            </a:r>
            <a:r>
              <a:rPr lang="en-GB" dirty="0" smtClean="0"/>
              <a:t> </a:t>
            </a:r>
          </a:p>
          <a:p>
            <a:pPr lvl="1"/>
            <a:r>
              <a:rPr lang="en-GB" b="1" dirty="0" smtClean="0"/>
              <a:t>Life St Dominic’s Hospital</a:t>
            </a:r>
            <a:r>
              <a:rPr lang="en-GB" dirty="0" smtClean="0"/>
              <a:t> </a:t>
            </a:r>
          </a:p>
          <a:p>
            <a:pPr lvl="1"/>
            <a:endParaRPr lang="en-GB" dirty="0" smtClean="0"/>
          </a:p>
          <a:p>
            <a:r>
              <a:rPr lang="en-GB" dirty="0" smtClean="0">
                <a:solidFill>
                  <a:srgbClr val="7030A0"/>
                </a:solidFill>
              </a:rPr>
              <a:t> </a:t>
            </a:r>
            <a:r>
              <a:rPr lang="en-GB" b="1" dirty="0" smtClean="0">
                <a:solidFill>
                  <a:srgbClr val="7030A0"/>
                </a:solidFill>
              </a:rPr>
              <a:t>Free State (Bloemfontein)</a:t>
            </a:r>
            <a:endParaRPr lang="en-GB" dirty="0" smtClean="0">
              <a:solidFill>
                <a:srgbClr val="7030A0"/>
              </a:solidFill>
            </a:endParaRPr>
          </a:p>
          <a:p>
            <a:pPr lvl="1"/>
            <a:r>
              <a:rPr lang="en-GB" b="1" dirty="0" smtClean="0"/>
              <a:t>Life Pasteur Hospital</a:t>
            </a:r>
            <a:r>
              <a:rPr lang="en-GB" dirty="0" smtClean="0"/>
              <a:t> </a:t>
            </a:r>
          </a:p>
          <a:p>
            <a:pPr lvl="1"/>
            <a:r>
              <a:rPr lang="en-GB" b="1" dirty="0" smtClean="0"/>
              <a:t>North West (Potchefstroom)</a:t>
            </a:r>
            <a:endParaRPr lang="en-GB" dirty="0" smtClean="0"/>
          </a:p>
          <a:p>
            <a:pPr lvl="1"/>
            <a:r>
              <a:rPr lang="en-GB" b="1" dirty="0" err="1" smtClean="0"/>
              <a:t>Witrand</a:t>
            </a:r>
            <a:r>
              <a:rPr lang="en-GB" b="1" dirty="0" smtClean="0"/>
              <a:t> Hospital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440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504" y="332656"/>
            <a:ext cx="4040188" cy="639762"/>
          </a:xfrm>
        </p:spPr>
        <p:txBody>
          <a:bodyPr>
            <a:noAutofit/>
          </a:bodyPr>
          <a:lstStyle/>
          <a:p>
            <a:r>
              <a:rPr lang="en-GB" sz="4000" dirty="0" smtClean="0"/>
              <a:t>Malawi </a:t>
            </a:r>
            <a:endParaRPr lang="en-GB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9512" y="1052737"/>
            <a:ext cx="3456384" cy="26642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b="1" dirty="0" smtClean="0"/>
          </a:p>
          <a:p>
            <a:r>
              <a:rPr lang="en-GB" b="1" dirty="0" err="1" smtClean="0"/>
              <a:t>Kachere</a:t>
            </a:r>
            <a:r>
              <a:rPr lang="en-GB" b="1" dirty="0" smtClean="0"/>
              <a:t> Rehabilitation Centre (Blantyre)</a:t>
            </a:r>
          </a:p>
          <a:p>
            <a:endParaRPr lang="en-GB" b="1" dirty="0"/>
          </a:p>
          <a:p>
            <a:r>
              <a:rPr lang="en-GB" b="1" dirty="0" smtClean="0"/>
              <a:t>Queen Elizabeth Central Hospital (Blantyre)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4"/>
          </p:nvPr>
        </p:nvSpPr>
        <p:spPr>
          <a:xfrm>
            <a:off x="4211961" y="332656"/>
            <a:ext cx="4474840" cy="57935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b="1" dirty="0" smtClean="0"/>
              <a:t>Madagascar</a:t>
            </a:r>
          </a:p>
          <a:p>
            <a:pPr marL="0" indent="0">
              <a:buNone/>
            </a:pPr>
            <a:endParaRPr lang="en-GB" sz="4000" b="1" dirty="0"/>
          </a:p>
          <a:p>
            <a:pPr marL="0" indent="0">
              <a:buNone/>
            </a:pPr>
            <a:r>
              <a:rPr lang="en-GB" sz="2800" dirty="0"/>
              <a:t>University Hospital Joseph </a:t>
            </a:r>
            <a:r>
              <a:rPr lang="en-GB" sz="2800" dirty="0" err="1"/>
              <a:t>Ravoahangy</a:t>
            </a:r>
            <a:r>
              <a:rPr lang="en-GB" sz="2800" dirty="0"/>
              <a:t> </a:t>
            </a:r>
            <a:r>
              <a:rPr lang="en-GB" sz="2800" dirty="0" err="1"/>
              <a:t>Andrianavalona</a:t>
            </a:r>
            <a:r>
              <a:rPr lang="en-GB" sz="2800" dirty="0"/>
              <a:t> (Antananarivo)</a:t>
            </a:r>
          </a:p>
          <a:p>
            <a:pPr marL="0" indent="0">
              <a:buNone/>
            </a:pPr>
            <a:endParaRPr lang="en-GB" sz="4000" b="1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1" t="30580" r="6696" b="20814"/>
          <a:stretch/>
        </p:blipFill>
        <p:spPr bwMode="auto">
          <a:xfrm>
            <a:off x="179512" y="3861048"/>
            <a:ext cx="8711344" cy="28615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37556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52FA944D82CD4883E4A9A19BB7422F" ma:contentTypeVersion="14" ma:contentTypeDescription="Create a new document." ma:contentTypeScope="" ma:versionID="423fc28bfb8d6160198fd187e2d8cc1b">
  <xsd:schema xmlns:xsd="http://www.w3.org/2001/XMLSchema" xmlns:xs="http://www.w3.org/2001/XMLSchema" xmlns:p="http://schemas.microsoft.com/office/2006/metadata/properties" xmlns:ns2="8c6d6699-a727-4461-919d-f1077cc8834a" xmlns:ns3="705d6c4e-7a84-41e3-9388-2267baf3378b" targetNamespace="http://schemas.microsoft.com/office/2006/metadata/properties" ma:root="true" ma:fieldsID="82fad5a8474d6e82a019f8b740c8b267" ns2:_="" ns3:_="">
    <xsd:import namespace="8c6d6699-a727-4461-919d-f1077cc8834a"/>
    <xsd:import namespace="705d6c4e-7a84-41e3-9388-2267baf337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d6699-a727-4461-919d-f1077cc883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description="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c616a205-05c8-476d-9bf8-f0db117704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5d6c4e-7a84-41e3-9388-2267baf3378b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9f0a093d-723d-4e05-b2f0-fdcc3ad987fc}" ma:internalName="TaxCatchAll" ma:showField="CatchAllData" ma:web="705d6c4e-7a84-41e3-9388-2267baf3378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05d6c4e-7a84-41e3-9388-2267baf3378b" xsi:nil="true"/>
    <lcf76f155ced4ddcb4097134ff3c332f xmlns="8c6d6699-a727-4461-919d-f1077cc8834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344398A-5584-4E0E-9593-386481C0009A}"/>
</file>

<file path=customXml/itemProps2.xml><?xml version="1.0" encoding="utf-8"?>
<ds:datastoreItem xmlns:ds="http://schemas.openxmlformats.org/officeDocument/2006/customXml" ds:itemID="{8116B41B-88F7-4A3C-BE78-0C1EDB113F25}"/>
</file>

<file path=customXml/itemProps3.xml><?xml version="1.0" encoding="utf-8"?>
<ds:datastoreItem xmlns:ds="http://schemas.openxmlformats.org/officeDocument/2006/customXml" ds:itemID="{0CDACA6D-82C3-4C80-993D-175D802005FA}"/>
</file>

<file path=docProps/app.xml><?xml version="1.0" encoding="utf-8"?>
<Properties xmlns="http://schemas.openxmlformats.org/officeDocument/2006/extended-properties" xmlns:vt="http://schemas.openxmlformats.org/officeDocument/2006/docPropsVTypes">
  <TotalTime>839</TotalTime>
  <Words>501</Words>
  <Application>Microsoft Office PowerPoint</Application>
  <PresentationFormat>On-screen Show (4:3)</PresentationFormat>
  <Paragraphs>86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Rehabilitation for persons with SCI in Africa: Rural Perspective</vt:lpstr>
      <vt:lpstr>Rehabilitation (WHO Definition) </vt:lpstr>
      <vt:lpstr>The journey is complex and everyone at own pace</vt:lpstr>
      <vt:lpstr>PowerPoint Presentation</vt:lpstr>
      <vt:lpstr>PowerPoint Presentation</vt:lpstr>
      <vt:lpstr>PowerPoint Presentation</vt:lpstr>
      <vt:lpstr>PowerPoint Presentation</vt:lpstr>
      <vt:lpstr>South Africa &gt; 13 Centres dedicated to SCI Rehabilitation</vt:lpstr>
      <vt:lpstr>PowerPoint Presentation</vt:lpstr>
      <vt:lpstr> </vt:lpstr>
      <vt:lpstr>The National Spinal Injury Referral Hospital (NSIRH) – Kenya: 33 beds</vt:lpstr>
      <vt:lpstr>Kilimanjaro Christian Medical Centre </vt:lpstr>
      <vt:lpstr>The Orthopedic Rehabilitation Unit (ORU) at Kilimanjaro Christian Medical Centre</vt:lpstr>
      <vt:lpstr>Comprehensive Community Based Rehabilitation - Tanzania</vt:lpstr>
      <vt:lpstr>What expertise and services available in these centers ?</vt:lpstr>
      <vt:lpstr>Where are the majority of people and where are the majority of rehabilitation services? Flip the Pyramid for rehabilitation services?</vt:lpstr>
      <vt:lpstr>Is our Rehabilitation Service successful?</vt:lpstr>
      <vt:lpstr>Way Forward</vt:lpstr>
      <vt:lpstr>Way Forward</vt:lpstr>
      <vt:lpstr>Way Forward</vt:lpstr>
      <vt:lpstr>Accessibility, whose responsibility?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Elitebook</dc:creator>
  <cp:lastModifiedBy>Elitebook</cp:lastModifiedBy>
  <cp:revision>45</cp:revision>
  <dcterms:created xsi:type="dcterms:W3CDTF">2025-05-22T07:32:05Z</dcterms:created>
  <dcterms:modified xsi:type="dcterms:W3CDTF">2025-05-23T11:25:51Z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0x010100EC52FA944D82CD4883E4A9A19BB7422F</vt:lpwstr>
  </property>
  <property fmtid="{D5CDD505-2E9C-101B-9397-08002B2CF9AE}" pid="3" name="MediaServiceImageTags">
    <vt:lpwstr/>
  </property>
</Properties>
</file>